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4" r:id="rId3"/>
    <p:sldId id="387" r:id="rId4"/>
    <p:sldId id="367" r:id="rId5"/>
    <p:sldId id="431" r:id="rId6"/>
    <p:sldId id="368" r:id="rId7"/>
    <p:sldId id="383" r:id="rId8"/>
    <p:sldId id="369" r:id="rId9"/>
    <p:sldId id="414" r:id="rId10"/>
    <p:sldId id="370" r:id="rId11"/>
    <p:sldId id="416" r:id="rId12"/>
    <p:sldId id="420" r:id="rId13"/>
    <p:sldId id="419" r:id="rId14"/>
    <p:sldId id="451" r:id="rId15"/>
    <p:sldId id="374" r:id="rId16"/>
    <p:sldId id="447" r:id="rId17"/>
    <p:sldId id="448" r:id="rId18"/>
    <p:sldId id="449" r:id="rId19"/>
    <p:sldId id="450" r:id="rId20"/>
    <p:sldId id="376" r:id="rId21"/>
    <p:sldId id="375" r:id="rId22"/>
    <p:sldId id="351" r:id="rId23"/>
  </p:sldIdLst>
  <p:sldSz cx="9144000" cy="6858000" type="screen4x3"/>
  <p:notesSz cx="9866313" cy="67357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4721" autoAdjust="0"/>
  </p:normalViewPr>
  <p:slideViewPr>
    <p:cSldViewPr>
      <p:cViewPr varScale="1">
        <p:scale>
          <a:sx n="110" d="100"/>
          <a:sy n="110" d="100"/>
        </p:scale>
        <p:origin x="15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FED76-E80C-4BE6-924D-A79C43A052FE}" type="datetimeFigureOut">
              <a:rPr lang="hr-HR" smtClean="0"/>
              <a:t>25.2.2020.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A31ED-7362-43CC-AC89-93618C8FF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03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2A16F-3ADA-4838-BC81-946194350A1E}" type="datetimeFigureOut">
              <a:rPr lang="hr-HR" smtClean="0"/>
              <a:t>25.2.2020.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588627" y="6397806"/>
            <a:ext cx="4275403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2CF80-3ECC-40D1-9E79-5EA5CB6F4AC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086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382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92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 hasCustomPrompt="1"/>
          </p:nvPr>
        </p:nvSpPr>
        <p:spPr>
          <a:xfrm>
            <a:off x="1043608" y="1772816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dirty="0" err="1" smtClean="0"/>
              <a:t>Ureditstil</a:t>
            </a:r>
            <a:r>
              <a:rPr kumimoji="0" lang="hr-HR" dirty="0" smtClean="0"/>
              <a:t> naslova matrice</a:t>
            </a:r>
            <a:endParaRPr kumimoji="0" lang="en-US" dirty="0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 dirty="0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DFFF7-4785-4074-8CD9-93EDBC9B0AD3}" type="datetime1">
              <a:rPr lang="hr-HR" smtClean="0"/>
              <a:t>25.2.2020.</a:t>
            </a:fld>
            <a:endParaRPr lang="hr-HR" dirty="0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dirty="0" smtClean="0"/>
              <a:t>Zadar, 15.-16. svibnja 2014.</a:t>
            </a:r>
            <a:endParaRPr lang="hr-HR" dirty="0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 smtClean="0"/>
              <a:t>Uredite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 smtClean="0"/>
              <a:t>26.06.2014.</a:t>
            </a:r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 smtClean="0"/>
              <a:t>Zagreb.</a:t>
            </a:r>
            <a:endParaRPr lang="hr-HR" dirty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2" y="188640"/>
            <a:ext cx="173999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1" r:id="rId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uiExpan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anose="05000000000000000000" pitchFamily="2" charset="2"/>
        <a:buChar char="Ø"/>
        <a:defRPr kumimoji="0" sz="2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anose="05000000000000000000" pitchFamily="2" charset="2"/>
        <a:buChar char="v"/>
        <a:defRPr kumimoji="0" sz="23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kumimoji="0"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Courier New" panose="02070309020205020404" pitchFamily="49" charset="0"/>
        <a:buChar char="o"/>
        <a:defRPr kumimoji="0" sz="19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arinovic@zosi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000" y="1440000"/>
            <a:ext cx="7772400" cy="3213136"/>
          </a:xfrm>
        </p:spPr>
        <p:txBody>
          <a:bodyPr anchor="ctr" anchorCtr="0">
            <a:noAutofit/>
          </a:bodyPr>
          <a:lstStyle/>
          <a:p>
            <a:pPr algn="ctr"/>
            <a:r>
              <a:rPr lang="hr-HR" sz="2500" dirty="0" smtClean="0">
                <a:solidFill>
                  <a:schemeClr val="tx1"/>
                </a:solidFill>
                <a:effectLst/>
              </a:rPr>
              <a:t>Poticaji/potpore pri zapošljavanju osoba s invaliditetom </a:t>
            </a:r>
            <a:br>
              <a:rPr lang="hr-HR" sz="2500" dirty="0" smtClean="0">
                <a:solidFill>
                  <a:schemeClr val="tx1"/>
                </a:solidFill>
                <a:effectLst/>
              </a:rPr>
            </a:br>
            <a:r>
              <a:rPr lang="hr-HR" sz="2500" dirty="0" smtClean="0">
                <a:solidFill>
                  <a:schemeClr val="tx1"/>
                </a:solidFill>
                <a:effectLst/>
              </a:rPr>
              <a:t>dodijeljeni udrugama u 2019. godini</a:t>
            </a:r>
            <a:br>
              <a:rPr lang="hr-HR" sz="2500" dirty="0" smtClean="0">
                <a:solidFill>
                  <a:schemeClr val="tx1"/>
                </a:solidFill>
                <a:effectLst/>
              </a:rPr>
            </a:br>
            <a:endParaRPr lang="hr-HR" sz="25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4653136"/>
            <a:ext cx="7844408" cy="479624"/>
          </a:xfrm>
        </p:spPr>
        <p:txBody>
          <a:bodyPr>
            <a:normAutofit/>
          </a:bodyPr>
          <a:lstStyle/>
          <a:p>
            <a:r>
              <a:rPr lang="hr-HR" sz="1600" dirty="0" smtClean="0">
                <a:solidFill>
                  <a:schemeClr val="tx1"/>
                </a:solidFill>
              </a:rPr>
              <a:t>Ana Marinović </a:t>
            </a:r>
            <a:r>
              <a:rPr lang="hr-HR" sz="1600" dirty="0" smtClean="0">
                <a:solidFill>
                  <a:schemeClr val="tx1"/>
                </a:solidFill>
                <a:hlinkClick r:id="rId3"/>
              </a:rPr>
              <a:t>amarinovic@zosi.hr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veljača 2020. godina</a:t>
            </a:r>
          </a:p>
          <a:p>
            <a:pPr algn="l"/>
            <a:endParaRPr lang="hr-HR" dirty="0">
              <a:solidFill>
                <a:schemeClr val="tx1"/>
              </a:solidFill>
            </a:endParaRPr>
          </a:p>
          <a:p>
            <a:pPr algn="l"/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216024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3"/>
          <p:cNvSpPr txBox="1">
            <a:spLocks/>
          </p:cNvSpPr>
          <p:nvPr/>
        </p:nvSpPr>
        <p:spPr>
          <a:xfrm>
            <a:off x="6012160" y="4532908"/>
            <a:ext cx="2242592" cy="36004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10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zervirano mjesto sadržaja 1"/>
          <p:cNvSpPr>
            <a:spLocks noGrp="1"/>
          </p:cNvSpPr>
          <p:nvPr>
            <p:ph idx="1"/>
          </p:nvPr>
        </p:nvSpPr>
        <p:spPr>
          <a:xfrm>
            <a:off x="395536" y="836712"/>
            <a:ext cx="8085584" cy="5472607"/>
          </a:xfrm>
        </p:spPr>
        <p:txBody>
          <a:bodyPr>
            <a:no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</a:t>
            </a:r>
            <a:r>
              <a:rPr lang="hr-HR" sz="2000" u="sng" dirty="0" smtClean="0"/>
              <a:t>ufinanciranje </a:t>
            </a:r>
            <a:r>
              <a:rPr lang="hr-HR" sz="2000" u="sng" dirty="0"/>
              <a:t>troškova  </a:t>
            </a:r>
            <a:r>
              <a:rPr lang="hr-HR" sz="2000" u="sng" dirty="0" smtClean="0"/>
              <a:t>za prilagodbu radnog mjesta – </a:t>
            </a:r>
            <a:r>
              <a:rPr lang="hr-HR" sz="2000" u="sng" dirty="0"/>
              <a:t>arhitektonska </a:t>
            </a:r>
            <a:r>
              <a:rPr lang="hr-HR" sz="2000" u="sng" dirty="0" smtClean="0"/>
              <a:t>prilagodba </a:t>
            </a:r>
            <a:r>
              <a:rPr lang="hr-HR" sz="2000" dirty="0" smtClean="0"/>
              <a:t>(čl. 16.-21. Pravilnika)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nalaz </a:t>
            </a:r>
            <a:r>
              <a:rPr lang="hr-HR" sz="1800" dirty="0"/>
              <a:t>i mišljenje centra za profesionalnu rehabilitaciju o utvrđenoj potrebi prilagodbi – </a:t>
            </a:r>
            <a:r>
              <a:rPr lang="hr-HR" sz="1800" i="1" dirty="0"/>
              <a:t>usluga 9. Izrada plana prilagodbe radnog mjesta i radnog okoliša (arhitektonska prilagodba) te potrebne prilagodbe opreme i sredstava za rad (tehnička prilagodba)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visini stvarnih troškova prilagodbe, ali maksimalno do 40 osnovica (minimalna plaća) za jednu osobu s invaliditetom (</a:t>
            </a:r>
            <a:r>
              <a:rPr lang="hr-HR" sz="1800" dirty="0" smtClean="0"/>
              <a:t>150.000,00 </a:t>
            </a:r>
            <a:r>
              <a:rPr lang="hr-HR" sz="1800" dirty="0"/>
              <a:t>kn)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troškove prilagodbe radnog mjesta ubraja se i trošak izrade nalaza i mišljenja </a:t>
            </a:r>
            <a:r>
              <a:rPr lang="hr-HR" sz="1800" dirty="0" smtClean="0"/>
              <a:t>centra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24 mjeseca od dana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r>
              <a:rPr lang="hr-HR" sz="1800" b="1" dirty="0"/>
              <a:t>Obvezni sadržaj ugovora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nenamjenskog trošenja isplaćenog poticaja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nepoštivanja odredbe obveze neotkazivanja ugovora o radu 24 mjeseca od dana kada su odobrena sredstva </a:t>
            </a:r>
            <a:r>
              <a:rPr lang="hr-HR" sz="1800" dirty="0" smtClean="0"/>
              <a:t>isplaćena</a:t>
            </a:r>
            <a:endParaRPr lang="hr-HR" sz="1800" dirty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/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29380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11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zervirano mjesto sadržaja 1"/>
          <p:cNvSpPr>
            <a:spLocks noGrp="1"/>
          </p:cNvSpPr>
          <p:nvPr>
            <p:ph idx="1"/>
          </p:nvPr>
        </p:nvSpPr>
        <p:spPr>
          <a:xfrm>
            <a:off x="251520" y="965598"/>
            <a:ext cx="7992888" cy="5544615"/>
          </a:xfrm>
        </p:spPr>
        <p:txBody>
          <a:bodyPr>
            <a:no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 smtClean="0"/>
              <a:t>Sufinanciranje </a:t>
            </a:r>
            <a:r>
              <a:rPr lang="hr-HR" sz="2000" u="sng" dirty="0"/>
              <a:t>troškova za prilagodbu uvjeta rada – tehnička prilagodba </a:t>
            </a:r>
            <a:r>
              <a:rPr lang="hr-HR" sz="2000" dirty="0"/>
              <a:t>(čl. 22.-27.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nalaz </a:t>
            </a:r>
            <a:r>
              <a:rPr lang="hr-HR" sz="1800" dirty="0"/>
              <a:t>i mišljenje centra za profesionalnu rehabilitaciju o utvrđenoj potrebi prilagodbi – </a:t>
            </a:r>
            <a:r>
              <a:rPr lang="hr-HR" sz="1800" i="1" dirty="0"/>
              <a:t>usluga 9. Izrada plana prilagodbe radnog mjesta i radnog okoliša (arhitektonska prilagodba) te potrebne prilagodbe opreme i sredstava za rad (tehnička prilagodba)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visini stvarnih troškova prilagodbe, ali maksimalno do 40 osnovica (minimalna plaća) za jednu osobu s invaliditetom (</a:t>
            </a:r>
            <a:r>
              <a:rPr lang="hr-HR" sz="1800" dirty="0" smtClean="0"/>
              <a:t>150.000,00 </a:t>
            </a:r>
            <a:r>
              <a:rPr lang="hr-HR" sz="1800" dirty="0"/>
              <a:t>kn</a:t>
            </a:r>
            <a:r>
              <a:rPr lang="hr-HR" sz="18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troškove prilagodbe radnog mjesta ubraja se i trošak izrade nalaza i mišljenja centra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24 mjeseca od dana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r>
              <a:rPr lang="hr-HR" sz="1800" b="1" dirty="0"/>
              <a:t>Obvezni sadržaj ugovora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nenamjenskog trošenja isplaćenog poticaja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nepoštivanja odredbe obveze neotkazivanja ugovora o radu 24 mjeseca od dana završetka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56791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12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65598"/>
            <a:ext cx="7704856" cy="5211192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Naknada u visini uplaćenog doprinosa za obvezno zdravstveno </a:t>
            </a:r>
            <a:r>
              <a:rPr lang="hr-HR" sz="2000" u="sng" dirty="0" smtClean="0"/>
              <a:t>osiguranje </a:t>
            </a:r>
            <a:r>
              <a:rPr lang="hr-HR" sz="2000" dirty="0" smtClean="0"/>
              <a:t>(čl</a:t>
            </a:r>
            <a:r>
              <a:rPr lang="hr-HR" sz="2000" dirty="0"/>
              <a:t>. 28.-30. Pravilnika)</a:t>
            </a:r>
            <a:r>
              <a:rPr lang="hr-HR" sz="22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udruga koja </a:t>
            </a:r>
            <a:r>
              <a:rPr lang="hr-HR" sz="1800" dirty="0"/>
              <a:t>zapošljava više osoba s invaliditetom od propisane kvote </a:t>
            </a: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udruga koja </a:t>
            </a:r>
            <a:r>
              <a:rPr lang="hr-HR" sz="1800" dirty="0"/>
              <a:t>zapošljava manje od 20 </a:t>
            </a:r>
            <a:r>
              <a:rPr lang="hr-HR" sz="1800" dirty="0" smtClean="0"/>
              <a:t>radnika</a:t>
            </a:r>
            <a:r>
              <a:rPr lang="hr-HR" sz="1800" dirty="0"/>
              <a:t> </a:t>
            </a:r>
            <a:r>
              <a:rPr lang="hr-HR" sz="1800" dirty="0" smtClean="0"/>
              <a:t>a među kojima su osobe s invaliditetom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za </a:t>
            </a:r>
            <a:r>
              <a:rPr lang="hr-HR" sz="1800" dirty="0"/>
              <a:t>svaku osobu s invaliditetom koja je zaposlena izvan/iznad propisane kvote, pod uvjetom da je ista upisana u očevidnik zaposlenih osoba s </a:t>
            </a:r>
            <a:r>
              <a:rPr lang="hr-HR" sz="1800" dirty="0" smtClean="0"/>
              <a:t>invaliditetom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pravo </a:t>
            </a:r>
            <a:r>
              <a:rPr lang="hr-HR" sz="1800" dirty="0"/>
              <a:t>na </a:t>
            </a:r>
            <a:r>
              <a:rPr lang="hr-HR" sz="1800" dirty="0" smtClean="0"/>
              <a:t>naknadu za doprinos ne </a:t>
            </a:r>
            <a:r>
              <a:rPr lang="hr-HR" sz="1800" dirty="0"/>
              <a:t>može ostvariti </a:t>
            </a:r>
            <a:r>
              <a:rPr lang="hr-HR" sz="1800" dirty="0" smtClean="0"/>
              <a:t>udruga koja </a:t>
            </a:r>
            <a:r>
              <a:rPr lang="hr-HR" sz="1800" dirty="0"/>
              <a:t>ima nepodmirene novčane obveze prema državi ili radnicima po bilo kojoj </a:t>
            </a:r>
            <a:r>
              <a:rPr lang="hr-HR" sz="1800" dirty="0" smtClean="0"/>
              <a:t>osnovi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podnošenje </a:t>
            </a:r>
            <a:r>
              <a:rPr lang="hr-HR" sz="1800" dirty="0"/>
              <a:t>zahtjeva u roku od 30 dana od dana isplate plaće, te uplate doprinosa, poreza i prireza za mjesec za koji se traži </a:t>
            </a:r>
            <a:r>
              <a:rPr lang="hr-HR" sz="1800" dirty="0" smtClean="0"/>
              <a:t>naknada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visina </a:t>
            </a:r>
            <a:r>
              <a:rPr lang="hr-HR" sz="1800" dirty="0"/>
              <a:t>iznosa naknade za doprinos određuje se prema obračunatom i uplaćenom doprinosu sukladno propisima o doprinosima za obvezna osiguranja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22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241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13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1124744"/>
            <a:ext cx="7776864" cy="5112568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200" u="sng" dirty="0"/>
              <a:t>Financiranje troškova stručne podrške </a:t>
            </a:r>
            <a:r>
              <a:rPr lang="hr-HR" sz="2200" dirty="0"/>
              <a:t>(čl. 31.-34. Pravilnika)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ako </a:t>
            </a:r>
            <a:r>
              <a:rPr lang="hr-HR" sz="1800" dirty="0"/>
              <a:t>je nalazom i mišljenjem centra utvrđena potreba stručne podrške, a prema planu individualne podrške kojim je utvrđeno trajanje, oblik, vrsta i broj sati stručne podrške – </a:t>
            </a:r>
            <a:r>
              <a:rPr lang="hr-HR" sz="1800" i="1" dirty="0"/>
              <a:t>usluga 6. Stručna podrška i praćenje na određenom radnom mjestu i radnom okruženju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plaćanje </a:t>
            </a:r>
            <a:r>
              <a:rPr lang="hr-HR" sz="1800" u="sng" dirty="0"/>
              <a:t>izravno </a:t>
            </a:r>
            <a:r>
              <a:rPr lang="hr-HR" sz="1800" u="sng" dirty="0" smtClean="0"/>
              <a:t>udruzi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zahtjev </a:t>
            </a:r>
            <a:r>
              <a:rPr lang="hr-HR" sz="1800" dirty="0"/>
              <a:t>se podnosi u roku 8 dana od sklapanja ugovora o pružanju stručne podrške </a:t>
            </a:r>
            <a:endParaRPr lang="hr-HR" sz="1800" dirty="0" smtClean="0"/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r>
              <a:rPr lang="hr-HR" sz="1800" b="1" dirty="0" smtClean="0"/>
              <a:t>Ugovorom se utvrđuje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trajanje, oblik i vrsta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broj sati potrebne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podaci o pružatelju usluge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iznos financiranja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način izvještavanja o izvršenoj usluzi stručne podrške</a:t>
            </a:r>
          </a:p>
        </p:txBody>
      </p:sp>
    </p:spTree>
    <p:extLst>
      <p:ext uri="{BB962C8B-B14F-4D97-AF65-F5344CB8AC3E}">
        <p14:creationId xmlns:p14="http://schemas.microsoft.com/office/powerpoint/2010/main" val="75568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13995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200" u="sng" dirty="0"/>
              <a:t>Potpora za održivost samozapošljavanja osoba s invaliditetom</a:t>
            </a:r>
            <a:r>
              <a:rPr lang="hr-HR" sz="2200" dirty="0"/>
              <a:t> (čl. </a:t>
            </a:r>
            <a:r>
              <a:rPr lang="hr-HR" sz="2200" dirty="0" smtClean="0"/>
              <a:t>37.-39. Pravilnika)</a:t>
            </a:r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1600" dirty="0" smtClean="0"/>
              <a:t>OSOBA S INVALIDITETOM KOJA SE SAMOZAPOŠLJAVA: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600" i="1" dirty="0">
                <a:solidFill>
                  <a:prstClr val="black"/>
                </a:solidFill>
              </a:rPr>
              <a:t>osnivanje trgovačkog društva i zapošljavanje u tom trgovačkom društvu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i="1" dirty="0">
                <a:solidFill>
                  <a:prstClr val="black"/>
                </a:solidFill>
              </a:rPr>
              <a:t>osnivanje zadruge i zapošljavanje u toj zadruzi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i="1" u="sng" dirty="0">
                <a:solidFill>
                  <a:prstClr val="black"/>
                </a:solidFill>
              </a:rPr>
              <a:t>osnivanje udruge i zapošljavanje u toj udruzi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i="1" dirty="0">
                <a:solidFill>
                  <a:prstClr val="black"/>
                </a:solidFill>
              </a:rPr>
              <a:t>obavljanje obrta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i="1" dirty="0">
                <a:solidFill>
                  <a:prstClr val="black"/>
                </a:solidFill>
              </a:rPr>
              <a:t>obavljanje domaće radinosti ili sporednog zanimanja na temelju kojeg je osoba osigurana na mirovinsko osiguranje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i="1" dirty="0">
                <a:solidFill>
                  <a:prstClr val="black"/>
                </a:solidFill>
              </a:rPr>
              <a:t>obavljanje djelatnosti slobodnog zanimanja (profesionalne djelatnosti) 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i="1" dirty="0">
                <a:solidFill>
                  <a:prstClr val="black"/>
                </a:solidFill>
              </a:rPr>
              <a:t>obavljanje djelatnosti poljoprivrede i </a:t>
            </a:r>
            <a:r>
              <a:rPr lang="hr-HR" sz="1600" i="1" dirty="0" smtClean="0">
                <a:solidFill>
                  <a:prstClr val="black"/>
                </a:solidFill>
              </a:rPr>
              <a:t>šumarstva</a:t>
            </a:r>
            <a:endParaRPr lang="hr-HR" sz="1600" b="1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1.000,00 kn </a:t>
            </a:r>
            <a:r>
              <a:rPr lang="hr-HR" sz="1800" dirty="0" smtClean="0"/>
              <a:t>mjesečno</a:t>
            </a:r>
            <a:endParaRPr lang="hr-HR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podnošenje zahtjeva u roku od 30 dana od dana isplate plaće, doprinosa, poreza i prireza za mjesec za koji se traži potpora</a:t>
            </a:r>
          </a:p>
          <a:p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14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018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15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94452"/>
            <a:ext cx="7704856" cy="5413491"/>
          </a:xfrm>
        </p:spPr>
        <p:txBody>
          <a:bodyPr>
            <a:normAutofit fontScale="85000" lnSpcReduction="20000"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Posebna sredstva za razvoj novih tehnologija i poslovnih procesa u cilju zapošljavanja i održavanja zaposlenosti osoba s invaliditetom kod </a:t>
            </a:r>
            <a:r>
              <a:rPr lang="hr-HR" sz="2000" u="sng" dirty="0" smtClean="0"/>
              <a:t>neprofitnih organizacija koje dio gospodarske djelatnosti obavljaju </a:t>
            </a:r>
            <a:r>
              <a:rPr lang="hr-HR" sz="2000" u="sng" dirty="0"/>
              <a:t>na otvorenom tržištu </a:t>
            </a:r>
            <a:r>
              <a:rPr lang="hr-HR" sz="2000" u="sng" dirty="0" smtClean="0"/>
              <a:t>rada</a:t>
            </a:r>
            <a:r>
              <a:rPr lang="hr-HR" sz="2000" dirty="0" smtClean="0"/>
              <a:t> (čl. 35.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raspisivanje javnog natječaja – Upravno vijeće Zavoda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/>
              <a:t>p</a:t>
            </a:r>
            <a:r>
              <a:rPr lang="hr-HR" sz="1600" dirty="0" smtClean="0"/>
              <a:t>lanirana sredstva u iznosu od 10.000.000,00 kn za udruge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uvjeti prijave: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iskazan „pozitivan poslovni rezultat”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u</a:t>
            </a:r>
            <a:r>
              <a:rPr lang="hr-HR" sz="1600" dirty="0" smtClean="0"/>
              <a:t>pis u matični registar i Registar neprofitnih organizacija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usklađenost statuta sa Zakonom o udrugama (NN 74/14, 70/17, 98/19)</a:t>
            </a:r>
            <a:endParaRPr lang="hr-HR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o</a:t>
            </a:r>
            <a:r>
              <a:rPr lang="hr-HR" sz="1600" dirty="0" smtClean="0"/>
              <a:t>soba ovlaštena za zastupanje u mandatu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transparentno financijsko poslovanje u skladu s propisima o računovodstvu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djelovanje najmanje jednu godinu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o</a:t>
            </a:r>
            <a:r>
              <a:rPr lang="hr-HR" sz="1600" dirty="0" smtClean="0"/>
              <a:t>pćim aktom uspostavljen model dobrog financijskog upravljanja i kontrola te način sprečavanja sukoba interesa pri raspolaganju javnim sredstvima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registrirano sjedište u RH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n</a:t>
            </a:r>
            <a:r>
              <a:rPr lang="hr-HR" sz="1600" dirty="0" smtClean="0"/>
              <a:t>ema dugovanja prema RH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nema dugovanja prema radnicima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osobe s invaliditetom upisane u Očevidnik zaposlenih osoba s invaliditetom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registrirana djelatnost u okviru koje se provode aktivnosti za koje se traže sredstva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n</a:t>
            </a:r>
            <a:r>
              <a:rPr lang="hr-HR" sz="1600" dirty="0" smtClean="0"/>
              <a:t>ema dugovanja prema Zavodu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nisu korisnici sredstava iz ostalih izvora financiranja u istu svrhu kao po ovom natječaju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/>
              <a:t>n</a:t>
            </a:r>
            <a:r>
              <a:rPr lang="hr-HR" sz="1600" dirty="0" smtClean="0"/>
              <a:t>e vodi se kazneni postupak protiv ovlaštenika za zastupanje i voditelja projekta</a:t>
            </a:r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7449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16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94452"/>
            <a:ext cx="7704856" cy="5413491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svrha dodjele posebnih sredstava: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A) nabava i ugradnja novih tehnologija i opreme u svrhu zapošljavanja OSI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B) ulaganje u znanja OSI i osoba koje pružaju stručnu pomoć OSI u primjeni novih tehnologija i opreme (programi osposobljavanja i usavršavanja kojima se stječu nova znanja, vještine i sposobnosti potrebne za rad OSI)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dirty="0" smtClean="0"/>
              <a:t>C) izgradnja ili širenje (uključujući i obnovu) poslovnog prostora i ugradnja opreme i novih tehnologija – maksimalno 20% od ukupno odobrenih sredstava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600" i="1" dirty="0" smtClean="0"/>
              <a:t>D</a:t>
            </a:r>
            <a:r>
              <a:rPr lang="hr-HR" sz="1400" i="1" dirty="0" smtClean="0"/>
              <a:t>) pokriće administrativnih troškova – vezano uz procjenu radne učinkovitosti u centru za profesionalnu rehabilitaciju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ne odobravaju se sredstva za trošak plaća, te ostala materijalna davanja vezana uz zapošljavanje, kao ni sredstva za programe koji su u trenutku podnošenja zahtjeva završeni ili je njihovo izvođenje već započelo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600" dirty="0" smtClean="0"/>
              <a:t>nabavljena oprema i nove tehnologije ne smiju se otuđiti u roku od najmanje 36 mjeseca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28432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17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 fontScale="70000" lnSpcReduction="20000"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900" dirty="0"/>
              <a:t>p</a:t>
            </a:r>
            <a:r>
              <a:rPr lang="hr-HR" sz="1900" dirty="0" smtClean="0"/>
              <a:t>otrebna natječajna dokumentacija: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obrazac zahtjeva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poslovni plan realizacije programa iz kojeg je vidljiva samoodrživost i koji je razrađen po svim prioritetima/svrhama za koje se traže sredstva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</a:t>
            </a:r>
            <a:r>
              <a:rPr lang="hr-HR" dirty="0" smtClean="0"/>
              <a:t>reslika godišnjih financijskih izvješća za 2017. i 2018. godinu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potpisana izjava poslodavca o nepostojanju nepodmirenih obveza prema radnicima, te o ukupnom broju zaposlenih </a:t>
            </a:r>
            <a:r>
              <a:rPr lang="hr-HR" dirty="0"/>
              <a:t>i</a:t>
            </a:r>
            <a:r>
              <a:rPr lang="hr-HR" dirty="0" smtClean="0"/>
              <a:t> o broju zaposlenih osoba s invaliditetom na zadnji dan prethodnog mjeseca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potpisana izjava poslodavca o dodijeljenim potporama male </a:t>
            </a:r>
            <a:r>
              <a:rPr lang="hr-HR" dirty="0" smtClean="0"/>
              <a:t>vrijednosti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potpisana izjava poslodavca da nije obveznik PDV-a, odnosno da nema pravo na odbitak pretporeza po ulaznim </a:t>
            </a:r>
            <a:r>
              <a:rPr lang="hr-HR" dirty="0" smtClean="0"/>
              <a:t>računima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potpisana izjava poslodavca o </a:t>
            </a:r>
            <a:r>
              <a:rPr lang="hr-HR" dirty="0" smtClean="0"/>
              <a:t>istinitosti podataka, nepostojanju </a:t>
            </a:r>
            <a:r>
              <a:rPr lang="hr-HR" dirty="0"/>
              <a:t>dvostrukog </a:t>
            </a:r>
            <a:r>
              <a:rPr lang="hr-HR" dirty="0" smtClean="0"/>
              <a:t>financiranja te prihvaćanju uvjeta natječaja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ponude/predračuni/troškovnici/specifikacije troškova za svrhe A), B) i C), odnosno ponuda CPR-a za svrhu D), koje su izravno u vezi s poslovnim planom ili radnim mjestom </a:t>
            </a:r>
            <a:r>
              <a:rPr lang="hr-HR" dirty="0"/>
              <a:t>O</a:t>
            </a:r>
            <a:r>
              <a:rPr lang="hr-HR" dirty="0" smtClean="0"/>
              <a:t>SI koja se zapošljava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d</a:t>
            </a:r>
            <a:r>
              <a:rPr lang="hr-HR" dirty="0" smtClean="0"/>
              <a:t>okaz o upis u Registar neprofitnih organizacija odnosno izvadak iz sudskog registra ne stariji od 30 dana od dana podnošenja prijave te ovjerena i potpisana potvrda FINA-e o preuzetom financijskom izvješću za prethodnu godinu (2018.)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dokaz o vlasništvu, predugovor ili ugovor o dugoročnom najmu odnosno zakupu poslovnog prostora (ugovoren na 5 ili više godina) i izvadak iz ZK za nekretninu na koju se odnosi dodjela sredstava za svrhu C)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preslika važećeg statuta ukoliko se statut ne može preuzeti iz javnog registra te dokaz (dopis) da je statut predan nadležnom uredu radi usklađenja sa Zakonom o udrugama, odnosno preslika rješenja kojim se odobrava statut zaklade ili </a:t>
            </a:r>
            <a:r>
              <a:rPr lang="hr-HR" dirty="0" err="1" smtClean="0"/>
              <a:t>fundacije</a:t>
            </a:r>
            <a:r>
              <a:rPr lang="hr-HR" dirty="0" smtClean="0"/>
              <a:t> (samo za zaklade i </a:t>
            </a:r>
            <a:r>
              <a:rPr lang="hr-HR" dirty="0" err="1" smtClean="0"/>
              <a:t>fundacije</a:t>
            </a:r>
            <a:r>
              <a:rPr lang="hr-HR" dirty="0" smtClean="0"/>
              <a:t>)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p</a:t>
            </a:r>
            <a:r>
              <a:rPr lang="hr-HR" dirty="0" smtClean="0"/>
              <a:t>ismo namjere o poslovnoj suradnji i/ili druga dokumentacija za realizaciju poslovnog plana i obavljanje djelatnosti za razdoblje na koje se odnosi poslovni plan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 smtClean="0"/>
              <a:t>obrazac proračuna troškova programa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dirty="0"/>
              <a:t>u</a:t>
            </a:r>
            <a:r>
              <a:rPr lang="hr-HR" dirty="0" smtClean="0"/>
              <a:t>govor ili predugovor o poslovnoj suradnji i/ili druga dokumentacija za realizaciju poslovnog plana i obavljanje djelatnosti za razdoblje na koje se odnosi poslovni plan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92407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18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400" dirty="0" smtClean="0"/>
              <a:t>kriteriji za odabir podnositelja prijave (kumulativno ispunjenje):</a:t>
            </a:r>
          </a:p>
          <a:p>
            <a:pPr marL="630936" lvl="2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k</a:t>
            </a:r>
            <a:r>
              <a:rPr lang="hr-HR" sz="1400" dirty="0" smtClean="0"/>
              <a:t>riterij unapređenja poslovanja razvojem novih tehnologija i poslovnih procesa odnosno ispunjavanje jednog od slijedećih uvjeta: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roširenje djelatnosti i/ili uvođenje nove djelatnosti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proširenje proizvodnog asortimana i/ili plasman novog proizvoda na tržište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uvođenje novih usluga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proizvodnje postojećih proizvoda radi plasmana na nova tržišta</a:t>
            </a:r>
          </a:p>
          <a:p>
            <a:pPr marL="1143000" lvl="4" indent="0">
              <a:buNone/>
            </a:pPr>
            <a:endParaRPr lang="hr-H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500" dirty="0"/>
              <a:t>k</a:t>
            </a:r>
            <a:r>
              <a:rPr lang="hr-HR" sz="1500" dirty="0" smtClean="0"/>
              <a:t>riterij održavanja zaposlenosti i novog zapošljavanja na način da se: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održi zaposlenost već zaposlenih OSI u periodu od najmanje 24 mjeseca, 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aposle nove OSI, te održi njihova zaposlenost u periodu od najmanje 24 mjeseca</a:t>
            </a:r>
          </a:p>
          <a:p>
            <a:pPr marL="1143000" lvl="4" indent="0">
              <a:buNone/>
            </a:pPr>
            <a:endParaRPr lang="hr-H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500" dirty="0" smtClean="0"/>
              <a:t>kriterij samoodrživosti programa na način da poslodavac tijekom provedbe programa sam osigura pokriće troškova rada OSI kao i osiguranje pokriće prihvatljivih troškova programa većih od maksimalnog iznosa bespovratnih sredstava te osiguranje pokrića neprihvatljivih troškova</a:t>
            </a:r>
            <a:endParaRPr lang="hr-HR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 smtClean="0"/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59024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19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400" dirty="0" smtClean="0"/>
              <a:t>način odabira podnositelja prijave: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razdjeljivanje iznosa od 10.000.000,00 kn između odabranih podnositelja prijave uvažavajući odredbu o de minimis potporama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maksimalno 200.000,00 kn po svakoj zaposlenoj i novozaposlenoj OSI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z</a:t>
            </a:r>
            <a:r>
              <a:rPr lang="hr-HR" sz="1400" dirty="0" smtClean="0"/>
              <a:t>a svrhu pod C) iznos financiranja do najviše 20% vrijednosti maksimalnog iznosa financiranja koji se može dodijeliti po pojedinom podnositelju prijave</a:t>
            </a:r>
          </a:p>
          <a:p>
            <a:pPr marL="914400" lvl="3" indent="0">
              <a:buNone/>
            </a:pPr>
            <a:endParaRPr lang="hr-HR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najniži iznos financiranja je 1.000,00 kn a najviši 1.500.000,00 kn po podnositelju prijave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p</a:t>
            </a:r>
            <a:r>
              <a:rPr lang="hr-HR" sz="1400" dirty="0" smtClean="0"/>
              <a:t>rijave razmatra povjerenstvo koje imenuje UV Zavoda, koje daje preporuku ravnatelju za donošenje odluke o dodijeli na koju suglasnost daje UV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s</a:t>
            </a:r>
            <a:r>
              <a:rPr lang="hr-HR" sz="1400" dirty="0" smtClean="0"/>
              <a:t>klapa se ugovor kojim se definiraju prava i obveze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i</a:t>
            </a:r>
            <a:r>
              <a:rPr lang="hr-HR" sz="1400" dirty="0" smtClean="0"/>
              <a:t>splata odobrenih sredstava vrši se sukladno terminskom planu realizacije iz obrasca zahtjeva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400" dirty="0"/>
              <a:t>način </a:t>
            </a:r>
            <a:r>
              <a:rPr lang="hr-HR" sz="1400" dirty="0" smtClean="0"/>
              <a:t>prijave</a:t>
            </a:r>
            <a:r>
              <a:rPr lang="hr-HR" sz="1400" dirty="0"/>
              <a:t>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podnosi se u propisanom roku (60 dana od objave u Narodnim novinama)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n</a:t>
            </a:r>
            <a:r>
              <a:rPr lang="hr-HR" sz="1400" dirty="0" smtClean="0"/>
              <a:t>e razmatraju se nepotpune prijave i prijave podnesene van roka za prijavu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 smtClean="0"/>
              <a:t>upute za podnositelja prijave objavljuju se na web stranici Zavoda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j</a:t>
            </a:r>
            <a:r>
              <a:rPr lang="hr-HR" sz="1400" dirty="0" smtClean="0"/>
              <a:t>avni natječaj se objavljuje u Narodnim novinama i na web stranici Zavoda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400" dirty="0"/>
              <a:t>p</a:t>
            </a:r>
            <a:r>
              <a:rPr lang="hr-HR" sz="1400" dirty="0" smtClean="0"/>
              <a:t>rijava sa potrebnom dokumentacijom dostavlja se isključivo poštom na adresu Zavoda, u zatvorenoj kuverti, s napomenom „Za javni natječaj XX/XX, ne otvarati” </a:t>
            </a:r>
          </a:p>
          <a:p>
            <a:pPr marL="630936" lvl="2" indent="0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70478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772816"/>
            <a:ext cx="8269128" cy="4525963"/>
          </a:xfrm>
        </p:spPr>
        <p:txBody>
          <a:bodyPr>
            <a:normAutofit/>
          </a:bodyPr>
          <a:lstStyle/>
          <a:p>
            <a:pPr marL="365125" indent="-2555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 smtClean="0"/>
              <a:t>Zakon </a:t>
            </a:r>
            <a:r>
              <a:rPr lang="hr-HR" sz="1800" dirty="0"/>
              <a:t>o profesionalnoj rehabilitaciji i zapošljavanju osoba s invaliditetom (NN </a:t>
            </a:r>
            <a:r>
              <a:rPr lang="hr-HR" sz="1800" dirty="0" smtClean="0"/>
              <a:t>157/13</a:t>
            </a:r>
            <a:r>
              <a:rPr lang="hr-HR" sz="1800" smtClean="0"/>
              <a:t>, 152/14, 39/18</a:t>
            </a:r>
            <a:r>
              <a:rPr lang="hr-HR" sz="1800" dirty="0" smtClean="0"/>
              <a:t>)</a:t>
            </a:r>
          </a:p>
          <a:p>
            <a:pPr marL="109728" indent="0">
              <a:buNone/>
            </a:pPr>
            <a:endParaRPr lang="hr-HR" sz="1800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/>
              <a:t>Pravilnik o poticajima pri zapošljavanju osoba s invaliditetom </a:t>
            </a:r>
            <a:r>
              <a:rPr lang="hr-HR" sz="1800" dirty="0" smtClean="0"/>
              <a:t>(NN 75/18, 120/18)</a:t>
            </a:r>
          </a:p>
          <a:p>
            <a:pPr marL="109728" indent="0">
              <a:buClr>
                <a:schemeClr val="accent2"/>
              </a:buClr>
              <a:buNone/>
            </a:pPr>
            <a:endParaRPr lang="hr-HR" sz="1800" dirty="0" smtClean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1800" dirty="0"/>
              <a:t>Pravilnik o utvrđivanju kvote za zapošljavanje osoba s invaliditetom </a:t>
            </a:r>
            <a:r>
              <a:rPr lang="hr-HR" sz="1800" dirty="0" smtClean="0"/>
              <a:t>(NN 75/18, 120/18)</a:t>
            </a:r>
            <a:endParaRPr lang="hr-HR" sz="1800" dirty="0"/>
          </a:p>
          <a:p>
            <a:pPr marL="109728" indent="0">
              <a:buNone/>
            </a:pPr>
            <a:endParaRPr lang="hr-HR" sz="1800" dirty="0"/>
          </a:p>
          <a:p>
            <a:pPr marL="109728" indent="0">
              <a:buNone/>
            </a:pPr>
            <a:r>
              <a:rPr lang="hr-HR" sz="1800" dirty="0" smtClean="0"/>
              <a:t>Usklađeno </a:t>
            </a:r>
            <a:r>
              <a:rPr lang="hr-HR" sz="1800" dirty="0"/>
              <a:t>s</a:t>
            </a:r>
            <a:r>
              <a:rPr lang="hr-HR" sz="1800" dirty="0" smtClean="0"/>
              <a:t>a </a:t>
            </a:r>
            <a:r>
              <a:rPr lang="hr-HR" sz="1800" dirty="0"/>
              <a:t>regulativom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800" dirty="0" smtClean="0"/>
              <a:t>Program poticaja pri zapošljavanju osoba s invaliditetom za 2019.- 2020. godinu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800" dirty="0" smtClean="0"/>
              <a:t>Program </a:t>
            </a:r>
            <a:r>
              <a:rPr lang="hr-HR" sz="1800" dirty="0"/>
              <a:t>potpora male vrijednosti (de </a:t>
            </a:r>
            <a:r>
              <a:rPr lang="hr-HR" sz="1800" dirty="0" err="1"/>
              <a:t>minimis</a:t>
            </a:r>
            <a:r>
              <a:rPr lang="hr-HR" sz="1800" dirty="0"/>
              <a:t>) za poticanje zapošljavanja osoba s invaliditetom i za dodjelu posebnih sredstava za razvoj novih tehnologija i poslovnih procesa u cilju zapošljavanja i održavanja zaposlenosti osoba s invaliditetom za 2018.-2020.</a:t>
            </a:r>
            <a:endParaRPr lang="hr-HR" sz="18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7672" y="62981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dirty="0" smtClean="0"/>
              <a:t>      </a:t>
            </a:r>
            <a:r>
              <a:rPr lang="hr-HR" sz="2400" dirty="0" smtClean="0"/>
              <a:t>Zakonska osnova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832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01189" y="980728"/>
            <a:ext cx="8211843" cy="475252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000" u="sng" dirty="0" smtClean="0"/>
              <a:t>Nagrada </a:t>
            </a:r>
            <a:r>
              <a:rPr lang="hr-HR" sz="2000" u="sng" dirty="0"/>
              <a:t>za zapošljavanje izvan kvote </a:t>
            </a:r>
            <a:r>
              <a:rPr lang="hr-HR" sz="2000" u="sng" dirty="0" smtClean="0"/>
              <a:t>(čl. 16. -18.) Pravilnika </a:t>
            </a:r>
            <a:r>
              <a:rPr lang="hr-HR" sz="2000" u="sng" dirty="0"/>
              <a:t>o utvrđivanju kvote za zapošljavanje osoba s invaliditetom (</a:t>
            </a:r>
            <a:r>
              <a:rPr lang="hr-HR" sz="2000" u="sng" dirty="0" smtClean="0"/>
              <a:t>NN75/18, 120/18 )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u</a:t>
            </a:r>
            <a:r>
              <a:rPr lang="hr-HR" sz="1800" dirty="0" smtClean="0"/>
              <a:t>druga koja </a:t>
            </a:r>
            <a:r>
              <a:rPr lang="hr-HR" sz="1800" dirty="0"/>
              <a:t>zapošljava više osoba s invaliditetom od propisane kvote </a:t>
            </a:r>
            <a:endParaRPr lang="hr-HR" sz="1800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 smtClean="0"/>
              <a:t>udruga koja </a:t>
            </a:r>
            <a:r>
              <a:rPr lang="hr-HR" sz="1800" dirty="0"/>
              <a:t>zapošljava manje od 20 radnika, među kojima su osobe s </a:t>
            </a:r>
            <a:r>
              <a:rPr lang="hr-HR" sz="1800" dirty="0" smtClean="0"/>
              <a:t>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u</a:t>
            </a:r>
            <a:r>
              <a:rPr lang="hr-HR" sz="1800" dirty="0" smtClean="0"/>
              <a:t>z uvjet da su </a:t>
            </a:r>
            <a:r>
              <a:rPr lang="hr-HR" sz="1800" dirty="0"/>
              <a:t>radnici s invaliditetom upisani u </a:t>
            </a:r>
            <a:r>
              <a:rPr lang="hr-HR" sz="1800" dirty="0" smtClean="0"/>
              <a:t>očevidnik </a:t>
            </a:r>
            <a:r>
              <a:rPr lang="hr-HR" sz="1800" dirty="0"/>
              <a:t>zaposlenih osoba s </a:t>
            </a:r>
            <a:r>
              <a:rPr lang="hr-HR" sz="1800" dirty="0" smtClean="0"/>
              <a:t>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ovčana nagrada </a:t>
            </a:r>
            <a:r>
              <a:rPr lang="hr-HR" sz="1800" dirty="0"/>
              <a:t>u iznosu </a:t>
            </a:r>
            <a:r>
              <a:rPr lang="hr-HR" sz="1800" dirty="0" smtClean="0"/>
              <a:t>30% </a:t>
            </a:r>
            <a:r>
              <a:rPr lang="hr-HR" sz="1800" dirty="0"/>
              <a:t>minimalne plaće </a:t>
            </a:r>
            <a:r>
              <a:rPr lang="hr-HR" sz="1800" dirty="0" smtClean="0"/>
              <a:t>(ranije 15%) mjesečno </a:t>
            </a:r>
            <a:r>
              <a:rPr lang="hr-HR" sz="1800" dirty="0"/>
              <a:t>za svakog radnika s invaliditetom koji predstavlja višak u odnosu na kvotu </a:t>
            </a:r>
            <a:endParaRPr lang="hr-HR" sz="1800" dirty="0" smtClean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ovčana nagrada u 2019. godini iznosila 1.125,00 kn po osobi s 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</a:t>
            </a:r>
            <a:r>
              <a:rPr lang="hr-HR" sz="1800" dirty="0" smtClean="0"/>
              <a:t>agrada </a:t>
            </a:r>
            <a:r>
              <a:rPr lang="hr-HR" sz="1800" dirty="0"/>
              <a:t>se može ostvariti za razdoblje od najduže </a:t>
            </a:r>
            <a:r>
              <a:rPr lang="hr-HR" sz="1800" dirty="0" smtClean="0"/>
              <a:t>dvanaest mjeseci (ranije šest) </a:t>
            </a:r>
            <a:r>
              <a:rPr lang="hr-HR" sz="1800" dirty="0"/>
              <a:t>kontinuirano za pojedinu osobu s invaliditetom koju poslodavac </a:t>
            </a:r>
            <a:r>
              <a:rPr lang="hr-HR" sz="1800" dirty="0" smtClean="0"/>
              <a:t>zapošljava iznad propisane kvote</a:t>
            </a:r>
          </a:p>
          <a:p>
            <a:pPr marL="109728" indent="0">
              <a:buClr>
                <a:schemeClr val="accent4"/>
              </a:buClr>
              <a:buNone/>
            </a:pPr>
            <a:endParaRPr lang="hr-HR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hr-HR" sz="1600" dirty="0"/>
              <a:t>zahtjev za novčanu nagradu za određeni mjesec podnosi se na obrascu Z-Nagrada, najkasnije do 20. dana sljedećeg mjeseca</a:t>
            </a:r>
          </a:p>
          <a:p>
            <a:pPr marL="109728" indent="0">
              <a:buNone/>
            </a:pPr>
            <a:endParaRPr lang="hr-HR" sz="2400" dirty="0" smtClean="0"/>
          </a:p>
          <a:p>
            <a:pPr marL="109728" indent="0">
              <a:buNone/>
            </a:pPr>
            <a:endParaRPr lang="hr-HR" sz="2400" dirty="0" smtClean="0"/>
          </a:p>
          <a:p>
            <a:pPr marL="109728" indent="0">
              <a:buNone/>
            </a:pPr>
            <a:endParaRPr lang="hr-HR" sz="22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034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484784"/>
            <a:ext cx="8229600" cy="492316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hr-HR" sz="2200" dirty="0" smtClean="0"/>
              <a:t>U 2019. godini </a:t>
            </a:r>
            <a:r>
              <a:rPr lang="hr-HR" sz="2200" dirty="0"/>
              <a:t>Zavod je </a:t>
            </a:r>
            <a:r>
              <a:rPr lang="hr-HR" sz="2200" dirty="0" smtClean="0"/>
              <a:t>isplatio 48.626.210,11 kn poticaja za zapošljavanje osoba s invaliditetom za 400 poslodavaca koji su zapošljavali 1335 osoba </a:t>
            </a:r>
            <a:r>
              <a:rPr lang="hr-HR" sz="2200" dirty="0"/>
              <a:t>s </a:t>
            </a:r>
            <a:r>
              <a:rPr lang="hr-HR" sz="2200" dirty="0" smtClean="0"/>
              <a:t>invaliditetom</a:t>
            </a:r>
          </a:p>
          <a:p>
            <a:pPr marL="109728" indent="0">
              <a:buClrTx/>
              <a:buNone/>
            </a:pPr>
            <a:endParaRPr lang="hr-HR" sz="22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r-HR" sz="2200" dirty="0" smtClean="0"/>
              <a:t>od toga: </a:t>
            </a:r>
            <a:r>
              <a:rPr lang="hr-HR" sz="2400" dirty="0" smtClean="0"/>
              <a:t>9.246.760,14 kn poticaja za zapošljavanje 229 osoba s invaliditetom u 91 udruzi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/>
              <a:t>s</a:t>
            </a:r>
            <a:r>
              <a:rPr lang="hr-HR" sz="2000" dirty="0" smtClean="0"/>
              <a:t>ubvencija plaće: 1.933.115,22 kn za 108 zaposlenih OSI kod 57 udruga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 smtClean="0"/>
              <a:t>doprinosi: 876.321,10 kn (142 OSI; 57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</a:rPr>
              <a:t>samozapošljavanje: 20.000,00 </a:t>
            </a:r>
            <a:r>
              <a:rPr lang="hr-HR" sz="2000" dirty="0">
                <a:solidFill>
                  <a:prstClr val="black"/>
                </a:solidFill>
              </a:rPr>
              <a:t>kn </a:t>
            </a:r>
            <a:r>
              <a:rPr lang="hr-HR" sz="2000" dirty="0" smtClean="0">
                <a:solidFill>
                  <a:prstClr val="black"/>
                </a:solidFill>
              </a:rPr>
              <a:t>(2 </a:t>
            </a:r>
            <a:r>
              <a:rPr lang="hr-HR" sz="2000" dirty="0">
                <a:solidFill>
                  <a:prstClr val="black"/>
                </a:solidFill>
              </a:rPr>
              <a:t>OSI; 2</a:t>
            </a:r>
            <a:r>
              <a:rPr lang="hr-HR" sz="2000" dirty="0" smtClean="0">
                <a:solidFill>
                  <a:prstClr val="black"/>
                </a:solidFill>
              </a:rPr>
              <a:t> udruge)</a:t>
            </a:r>
            <a:endParaRPr lang="hr-HR" sz="2000" dirty="0" smtClean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 smtClean="0"/>
              <a:t>PUR: 391.935,88 kn (7 OSI; 6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/>
              <a:t>p</a:t>
            </a:r>
            <a:r>
              <a:rPr lang="hr-HR" sz="2000" dirty="0" smtClean="0"/>
              <a:t>osebna sredstva (čl. 35.): 4.835.936,06 kn (54 OSI; 11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2000" dirty="0" smtClean="0"/>
              <a:t>nagrada: 1.189.451,88 kn (172 OSI; 67 udruga)</a:t>
            </a:r>
          </a:p>
          <a:p>
            <a:pPr marL="109728" indent="0">
              <a:buNone/>
            </a:pPr>
            <a:endParaRPr lang="hr-HR" sz="2400" dirty="0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21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508496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Statistički podaci za 2019. godinu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2668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</p:spPr>
        <p:txBody>
          <a:bodyPr/>
          <a:lstStyle/>
          <a:p>
            <a:fld id="{93432230-C84C-4B44-A376-66CD21F15DC1}" type="slidenum">
              <a:rPr lang="hr-HR" smtClean="0"/>
              <a:t>22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693937" y="3044279"/>
            <a:ext cx="5756128" cy="76944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</a:t>
            </a:r>
            <a:endParaRPr lang="hr-HR" sz="4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8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3</a:t>
            </a:fld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043608" y="2636912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Poticaji/potpore za zapošljavanje </a:t>
            </a:r>
          </a:p>
          <a:p>
            <a:pPr algn="ctr"/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osoba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invaliditetom</a:t>
            </a:r>
          </a:p>
          <a:p>
            <a:pPr algn="ctr"/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dodijeljeni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udrugama u 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godini</a:t>
            </a:r>
            <a:endParaRPr lang="hr-H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62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983845"/>
            <a:ext cx="7740869" cy="5428356"/>
          </a:xfrm>
        </p:spPr>
        <p:txBody>
          <a:bodyPr>
            <a:normAutofit/>
          </a:bodyPr>
          <a:lstStyle/>
          <a:p>
            <a:pPr marL="109538" indent="0">
              <a:buSzPct val="60000"/>
              <a:buNone/>
            </a:pPr>
            <a:r>
              <a:rPr lang="hr-HR" sz="2200" b="1" dirty="0" smtClean="0"/>
              <a:t>       Poticaje/potpore mogu ostvariti</a:t>
            </a:r>
            <a:r>
              <a:rPr lang="hr-HR" sz="22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/>
              <a:t>poslodavci </a:t>
            </a:r>
            <a:r>
              <a:rPr lang="hr-HR" sz="1800" dirty="0"/>
              <a:t>koji zapošljavaju osobe s </a:t>
            </a:r>
            <a:r>
              <a:rPr lang="hr-HR" sz="1800" dirty="0" smtClean="0"/>
              <a:t>invaliditetom na otvorenom tržištu rada </a:t>
            </a:r>
            <a:r>
              <a:rPr lang="hr-HR" sz="1800" i="1" dirty="0" smtClean="0"/>
              <a:t>(</a:t>
            </a:r>
            <a:r>
              <a:rPr lang="hr-HR" sz="1800" i="1" smtClean="0"/>
              <a:t>između </a:t>
            </a:r>
            <a:r>
              <a:rPr lang="hr-HR" sz="1800" i="1" smtClean="0"/>
              <a:t>ostalih </a:t>
            </a:r>
            <a:r>
              <a:rPr lang="hr-HR" sz="1800" i="1" dirty="0" smtClean="0"/>
              <a:t>i udruge)</a:t>
            </a:r>
            <a:endParaRPr lang="hr-HR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/>
              <a:t>osobe </a:t>
            </a:r>
            <a:r>
              <a:rPr lang="hr-HR" sz="1800" dirty="0"/>
              <a:t>s invaliditetom koje se </a:t>
            </a:r>
            <a:r>
              <a:rPr lang="hr-HR" sz="1800" dirty="0" smtClean="0"/>
              <a:t>samozapošljavaju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/>
              <a:t>z</a:t>
            </a:r>
            <a:r>
              <a:rPr lang="hr-HR" sz="1800" dirty="0" smtClean="0"/>
              <a:t>aštitne i integrativne radionice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dirty="0" smtClean="0"/>
              <a:t>tijela državne uprave, sudbene vlasti, državne vlasti i druga državna tijela, tijela jedinica lokalne i područne (regionalne) samouprave, javne službe, javne ustanove i izvanproračunski korisnici, pravne osobe u vlasništvu ili u pretežnom vlasništvu RH, pravne osobe u vlasništvu ili pretežnom vlasništvu jedinica lokalne i područne (regionalne) samouprave, te pravne osobe s javnim ovlastima - mogu ostvariti samo poticaj sufinanciranja troškova za prilagodbu uvjeta rada i financiranje troškova stručne podrške </a:t>
            </a:r>
          </a:p>
          <a:p>
            <a:pPr marL="393192" lvl="1" indent="0">
              <a:buNone/>
            </a:pPr>
            <a:endParaRPr lang="hr-HR" sz="1800" dirty="0" smtClean="0"/>
          </a:p>
          <a:p>
            <a:pPr marL="393192" lvl="1" indent="0" algn="just">
              <a:buNone/>
            </a:pPr>
            <a:r>
              <a:rPr lang="hr-HR" sz="1800" b="1" u="sng" dirty="0"/>
              <a:t>Poticaje pri zapošljavanju osoba </a:t>
            </a:r>
            <a:r>
              <a:rPr lang="hr-HR" sz="1800" b="1" u="sng" dirty="0" smtClean="0"/>
              <a:t>s invaliditetom udruga može </a:t>
            </a:r>
            <a:r>
              <a:rPr lang="hr-HR" sz="1800" b="1" u="sng" dirty="0"/>
              <a:t>ostvariti za osobe s invaliditetom koje su upisane u o</a:t>
            </a:r>
            <a:r>
              <a:rPr lang="hr-HR" sz="1800" b="1" u="sng" dirty="0" smtClean="0"/>
              <a:t>čevidnik </a:t>
            </a:r>
            <a:r>
              <a:rPr lang="hr-HR" sz="1800" b="1" u="sng" dirty="0"/>
              <a:t>zaposlenih osoba s </a:t>
            </a:r>
            <a:r>
              <a:rPr lang="hr-HR" sz="1800" b="1" u="sng" dirty="0" smtClean="0"/>
              <a:t>invaliditetom.</a:t>
            </a:r>
            <a:endParaRPr lang="hr-HR" sz="1800" b="1" u="sng" dirty="0"/>
          </a:p>
          <a:p>
            <a:pPr marL="393192" lvl="1" indent="0">
              <a:buNone/>
            </a:pPr>
            <a:endParaRPr lang="hr-HR" sz="2000" dirty="0" smtClean="0"/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4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43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990723"/>
            <a:ext cx="7740869" cy="5428356"/>
          </a:xfrm>
        </p:spPr>
        <p:txBody>
          <a:bodyPr>
            <a:normAutofit/>
          </a:bodyPr>
          <a:lstStyle/>
          <a:p>
            <a:pPr marL="365760" lvl="1" indent="0">
              <a:buClr>
                <a:schemeClr val="accent4"/>
              </a:buClr>
              <a:buNone/>
            </a:pPr>
            <a:r>
              <a:rPr lang="hr-HR" sz="2000" b="1" dirty="0" smtClean="0"/>
              <a:t>Udruga koja zapošljava osobe </a:t>
            </a:r>
            <a:r>
              <a:rPr lang="hr-HR" sz="2000" b="1" dirty="0"/>
              <a:t>s invaliditetom na otvorenom   </a:t>
            </a:r>
            <a:r>
              <a:rPr lang="hr-HR" sz="2000" b="1" dirty="0" smtClean="0"/>
              <a:t>tržištu </a:t>
            </a:r>
            <a:r>
              <a:rPr lang="hr-HR" sz="2000" b="1" dirty="0"/>
              <a:t>rada </a:t>
            </a:r>
            <a:r>
              <a:rPr lang="hr-HR" sz="2000" b="1" dirty="0" smtClean="0"/>
              <a:t>može </a:t>
            </a:r>
            <a:r>
              <a:rPr lang="hr-HR" sz="2000" b="1" dirty="0"/>
              <a:t>ostvariti sljedeće poticaje: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subvenciju plaće osobe s </a:t>
            </a:r>
            <a:r>
              <a:rPr lang="hr-HR" sz="1800" dirty="0" smtClean="0"/>
              <a:t>invaliditetom </a:t>
            </a:r>
            <a:r>
              <a:rPr lang="hr-HR" sz="1800" i="1" dirty="0" smtClean="0"/>
              <a:t>(čl. 5.-9.)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obrazovanja osobe s </a:t>
            </a:r>
            <a:r>
              <a:rPr lang="hr-HR" sz="1800" dirty="0" smtClean="0"/>
              <a:t>invaliditetom </a:t>
            </a:r>
            <a:r>
              <a:rPr lang="hr-HR" sz="1800" i="1" dirty="0" smtClean="0"/>
              <a:t>(čl. 10.-15.)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prilagodbe </a:t>
            </a:r>
            <a:r>
              <a:rPr lang="hr-HR" sz="1800" dirty="0" smtClean="0"/>
              <a:t>radnog mjesta </a:t>
            </a:r>
            <a:r>
              <a:rPr lang="hr-HR" sz="1800" dirty="0"/>
              <a:t>osobe s </a:t>
            </a:r>
            <a:r>
              <a:rPr lang="hr-HR" sz="1800" dirty="0" smtClean="0"/>
              <a:t>invaliditetom </a:t>
            </a:r>
            <a:r>
              <a:rPr lang="hr-HR" sz="1800" i="1" dirty="0" smtClean="0"/>
              <a:t>(čl. 16.-21.)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prilagodbe uvjeta rada za osobu s </a:t>
            </a:r>
            <a:r>
              <a:rPr lang="hr-HR" sz="1800" dirty="0" smtClean="0"/>
              <a:t>invaliditetom </a:t>
            </a:r>
            <a:r>
              <a:rPr lang="hr-HR" sz="1800" i="1" dirty="0" smtClean="0"/>
              <a:t>(čl. 22.-27.)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naknadu u visini uplaćenog doprinosa za obvezno zdravstveno </a:t>
            </a:r>
            <a:r>
              <a:rPr lang="hr-HR" sz="1800" dirty="0" smtClean="0"/>
              <a:t>osiguranje </a:t>
            </a:r>
            <a:r>
              <a:rPr lang="hr-HR" sz="1800" i="1" dirty="0" smtClean="0"/>
              <a:t>(čl. 28.-30.)</a:t>
            </a:r>
            <a:r>
              <a:rPr lang="hr-HR" sz="1800" strike="sngStrike" dirty="0" smtClean="0"/>
              <a:t> 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sufinanciranje troškova stručne </a:t>
            </a:r>
            <a:r>
              <a:rPr lang="hr-HR" sz="1800" dirty="0" smtClean="0"/>
              <a:t>podrške </a:t>
            </a:r>
            <a:r>
              <a:rPr lang="hr-HR" sz="1800" i="1" dirty="0" smtClean="0"/>
              <a:t>(čl. 31.-34.)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i="1" dirty="0"/>
              <a:t>posebna sredstva za razvoj novih tehnologija i poslovnih procesa u cilju zapošljavanja i održavanja zaposlenosti osoba s invaliditetom kod </a:t>
            </a:r>
            <a:r>
              <a:rPr lang="hr-HR" sz="1800" i="1" dirty="0" smtClean="0"/>
              <a:t>neprofitnih organizacija koje obavljaju dio gospodarske djelatnosti na otvorenom tržištu rada (čl. 35.)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i="1" dirty="0"/>
              <a:t>potporu za održivost samozapošljavanja osoba s </a:t>
            </a:r>
            <a:r>
              <a:rPr lang="hr-HR" sz="1800" i="1" dirty="0" smtClean="0"/>
              <a:t>invaliditetom </a:t>
            </a:r>
            <a:r>
              <a:rPr lang="hr-HR" sz="1800" i="1" dirty="0"/>
              <a:t>(čl. </a:t>
            </a:r>
            <a:r>
              <a:rPr lang="hr-HR" sz="1800" i="1" dirty="0" smtClean="0"/>
              <a:t>37.-39.)</a:t>
            </a:r>
          </a:p>
          <a:p>
            <a:pPr marL="109728" indent="0">
              <a:buClr>
                <a:schemeClr val="accent4"/>
              </a:buClr>
              <a:buNone/>
            </a:pPr>
            <a:r>
              <a:rPr lang="hr-HR" sz="1800" i="1" dirty="0"/>
              <a:t> </a:t>
            </a:r>
            <a:r>
              <a:rPr lang="hr-HR" sz="1800" i="1" dirty="0" smtClean="0"/>
              <a:t> </a:t>
            </a:r>
            <a:endParaRPr lang="hr-HR" sz="1800" i="1" dirty="0"/>
          </a:p>
          <a:p>
            <a:pPr marL="393192" lvl="1" indent="0">
              <a:buNone/>
            </a:pPr>
            <a:endParaRPr lang="hr-HR" sz="1050" dirty="0"/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5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357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6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935088" y="836712"/>
            <a:ext cx="8208912" cy="500224"/>
          </a:xfrm>
        </p:spPr>
        <p:txBody>
          <a:bodyPr>
            <a:noAutofit/>
          </a:bodyPr>
          <a:lstStyle/>
          <a:p>
            <a:pPr algn="l"/>
            <a:r>
              <a:rPr lang="hr-H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Vrste poticaja</a:t>
            </a:r>
            <a:endPara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1425737"/>
            <a:ext cx="8201144" cy="4762482"/>
          </a:xfrm>
        </p:spPr>
        <p:txBody>
          <a:bodyPr>
            <a:normAutofit/>
          </a:bodyPr>
          <a:lstStyle/>
          <a:p>
            <a:pPr marL="523875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hr-HR" sz="1800" u="sng" dirty="0"/>
              <a:t>S</a:t>
            </a:r>
            <a:r>
              <a:rPr lang="hr-HR" sz="1800" u="sng" dirty="0" smtClean="0"/>
              <a:t>ubvencija </a:t>
            </a:r>
            <a:r>
              <a:rPr lang="hr-HR" sz="1800" u="sng" dirty="0"/>
              <a:t>plaće za osobu s invaliditetom </a:t>
            </a:r>
            <a:r>
              <a:rPr lang="hr-HR" sz="1800" dirty="0" smtClean="0"/>
              <a:t>(čl. 5.-</a:t>
            </a:r>
            <a:r>
              <a:rPr lang="hr-HR" sz="1800" dirty="0"/>
              <a:t>9</a:t>
            </a:r>
            <a:r>
              <a:rPr lang="hr-HR" sz="1800" dirty="0" smtClean="0"/>
              <a:t>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subvencija iznosi 10-70</a:t>
            </a:r>
            <a:r>
              <a:rPr lang="hr-HR" sz="1800" dirty="0"/>
              <a:t>% osnovice za izračun subvencije -</a:t>
            </a:r>
            <a:r>
              <a:rPr lang="hr-HR" sz="1800" dirty="0" smtClean="0"/>
              <a:t> %-tak utvrđuje centar za profesionalnu rehabilitaciju  - </a:t>
            </a:r>
            <a:r>
              <a:rPr lang="hr-HR" sz="1800" i="1" dirty="0" smtClean="0"/>
              <a:t>usluga 10. Procjena radne učinkovitosti</a:t>
            </a:r>
          </a:p>
          <a:p>
            <a:pPr marL="630936" lvl="2" indent="0">
              <a:buNone/>
            </a:pPr>
            <a:endParaRPr lang="hr-HR" sz="1800" i="1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temeljem nalaza </a:t>
            </a:r>
            <a:r>
              <a:rPr lang="hr-HR" sz="1800" dirty="0"/>
              <a:t>i mišljenja o procjeni radne učinkovitosti </a:t>
            </a:r>
            <a:r>
              <a:rPr lang="hr-HR" sz="1800" dirty="0" smtClean="0"/>
              <a:t>centra, </a:t>
            </a:r>
            <a:r>
              <a:rPr lang="hr-HR" sz="1800" dirty="0"/>
              <a:t>ostvarenje prava na subvenciju </a:t>
            </a:r>
            <a:r>
              <a:rPr lang="hr-HR" sz="1800" u="sng" dirty="0"/>
              <a:t>po isteku tri mjeseca od </a:t>
            </a:r>
            <a:r>
              <a:rPr lang="hr-HR" sz="1800" u="sng" dirty="0" smtClean="0"/>
              <a:t>dana upisa u očevidnik - </a:t>
            </a:r>
            <a:r>
              <a:rPr lang="hr-HR" sz="1800" dirty="0" smtClean="0"/>
              <a:t> Pravilnik </a:t>
            </a:r>
            <a:r>
              <a:rPr lang="hr-HR" sz="1800" dirty="0"/>
              <a:t>o profesionalnoj rehabilitaciji i centrima za profesionalnu rehabilitaciju osoba s invaliditetom (NN </a:t>
            </a:r>
            <a:r>
              <a:rPr lang="hr-HR" sz="1800" dirty="0" smtClean="0"/>
              <a:t>75/18)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osnovica </a:t>
            </a:r>
            <a:r>
              <a:rPr lang="hr-HR" sz="1800" b="1" dirty="0"/>
              <a:t>=</a:t>
            </a:r>
            <a:r>
              <a:rPr lang="hr-HR" sz="1800" dirty="0" smtClean="0"/>
              <a:t> </a:t>
            </a:r>
            <a:r>
              <a:rPr lang="hr-HR" sz="1800" dirty="0"/>
              <a:t>minimalna plaća utvrđena posebnim </a:t>
            </a:r>
            <a:r>
              <a:rPr lang="hr-HR" sz="1800" dirty="0" smtClean="0"/>
              <a:t>propisom (</a:t>
            </a:r>
            <a:r>
              <a:rPr lang="hr-HR" sz="1800" b="1" dirty="0" smtClean="0"/>
              <a:t>3.750,00</a:t>
            </a:r>
            <a:r>
              <a:rPr lang="hr-HR" sz="1800" dirty="0" smtClean="0"/>
              <a:t> kn za 2019. godinu)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podnošenje zahtjeva u roku od 30 dana od dana isplate plaće, doprinosa, poreza i prireza za mjesec za koji se traži subvencija plaće</a:t>
            </a:r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855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7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611560" y="924533"/>
            <a:ext cx="8352928" cy="500224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965598"/>
            <a:ext cx="8201144" cy="5442346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ovisno </a:t>
            </a:r>
            <a:r>
              <a:rPr lang="hr-HR" sz="1800" dirty="0"/>
              <a:t>o </a:t>
            </a:r>
            <a:r>
              <a:rPr lang="hr-HR" sz="1800" dirty="0" smtClean="0"/>
              <a:t> </a:t>
            </a:r>
            <a:r>
              <a:rPr lang="hr-HR" sz="1800" dirty="0"/>
              <a:t>ugovoru o radu n</a:t>
            </a:r>
            <a:r>
              <a:rPr lang="hr-HR" sz="1800" dirty="0" smtClean="0"/>
              <a:t>a </a:t>
            </a:r>
            <a:r>
              <a:rPr lang="hr-HR" sz="1800" dirty="0"/>
              <a:t>puno ili nepuno radno vrijeme, za izračun subvencije plaće primjenjuje se </a:t>
            </a:r>
            <a:r>
              <a:rPr lang="hr-HR" sz="1800" dirty="0" smtClean="0"/>
              <a:t>razmjerni </a:t>
            </a:r>
            <a:r>
              <a:rPr lang="hr-HR" sz="1800" dirty="0"/>
              <a:t>dio </a:t>
            </a:r>
            <a:r>
              <a:rPr lang="hr-HR" sz="1800" dirty="0" smtClean="0"/>
              <a:t>osnovice: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20 do 24 sata tjedno, 50%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25 do 29 sati tjedno, 62,5%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30 do 34 sati tjedno, 75% osnovice</a:t>
            </a: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radno vrijeme od 35 do 39 sati tjedno, 87,5% 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osnovice</a:t>
            </a:r>
            <a:endParaRPr lang="hr-H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>
              <a:buClr>
                <a:schemeClr val="accent4"/>
              </a:buClr>
              <a:buFont typeface="Times New Roman" panose="02020603050405020304" pitchFamily="18" charset="0"/>
              <a:buChar char="–"/>
            </a:pP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radno vrijeme od 40 i više sati tjedno, 100% </a:t>
            </a:r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osnovice</a:t>
            </a:r>
          </a:p>
          <a:p>
            <a:pPr marL="1143000" lvl="4" indent="0">
              <a:buClr>
                <a:schemeClr val="accent4"/>
              </a:buClr>
              <a:buNone/>
            </a:pPr>
            <a:endParaRPr lang="hr-HR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</a:t>
            </a:r>
            <a:r>
              <a:rPr lang="hr-HR" sz="1800" dirty="0" smtClean="0"/>
              <a:t> </a:t>
            </a:r>
            <a:r>
              <a:rPr lang="hr-HR" sz="1800" dirty="0"/>
              <a:t>slučaju da je radni odnos </a:t>
            </a:r>
            <a:r>
              <a:rPr lang="hr-HR" sz="1800" dirty="0" smtClean="0"/>
              <a:t>prestao ili nastupio </a:t>
            </a:r>
            <a:r>
              <a:rPr lang="hr-HR" sz="1800" dirty="0"/>
              <a:t>tijekom mjeseca, poslodavac ima pravo na razmjerni dio subvencije plaće za taj mjesec, samo za razdoblje u kojem je radnik s invaliditetom bio u radnom </a:t>
            </a:r>
            <a:r>
              <a:rPr lang="hr-HR" sz="1800" dirty="0" smtClean="0"/>
              <a:t>odnosu</a:t>
            </a:r>
          </a:p>
          <a:p>
            <a:pPr marL="630936" lvl="2" indent="0">
              <a:buNone/>
            </a:pPr>
            <a:endParaRPr lang="hr-HR" sz="1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Udruga nema </a:t>
            </a:r>
            <a:r>
              <a:rPr lang="hr-HR" sz="1800" dirty="0"/>
              <a:t>pravo na isplatu subvencije plaće za vrijeme dok je osoba s invaliditetom privremeno nesposobna za rad na teret Hrvatskog zavoda za zdravstveno </a:t>
            </a:r>
            <a:r>
              <a:rPr lang="hr-HR" sz="1800" dirty="0" smtClean="0"/>
              <a:t>osiguranje (bolovanje, porodiljini dopust)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82707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8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Rezervirano mjesto sadržaja 1"/>
          <p:cNvSpPr>
            <a:spLocks noGrp="1"/>
          </p:cNvSpPr>
          <p:nvPr>
            <p:ph idx="1"/>
          </p:nvPr>
        </p:nvSpPr>
        <p:spPr>
          <a:xfrm>
            <a:off x="261200" y="1268760"/>
            <a:ext cx="8568952" cy="4968552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</a:t>
            </a:r>
            <a:r>
              <a:rPr lang="hr-HR" sz="2000" u="sng" dirty="0" smtClean="0"/>
              <a:t>ufinanciranje </a:t>
            </a:r>
            <a:r>
              <a:rPr lang="hr-HR" sz="2000" u="sng" dirty="0"/>
              <a:t>troškova </a:t>
            </a:r>
            <a:r>
              <a:rPr lang="hr-HR" sz="2000" u="sng" dirty="0" smtClean="0"/>
              <a:t>obrazovanja </a:t>
            </a:r>
            <a:r>
              <a:rPr lang="hr-HR" sz="2000" dirty="0" smtClean="0"/>
              <a:t>(osposobljavanja i usavršavanja) za </a:t>
            </a:r>
            <a:r>
              <a:rPr lang="hr-HR" sz="2000" dirty="0"/>
              <a:t>osobu s invaliditetom </a:t>
            </a:r>
            <a:r>
              <a:rPr lang="hr-HR" sz="2000" dirty="0" smtClean="0"/>
              <a:t>(čl. 10.-15. Pravilnika)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u="sng" dirty="0" smtClean="0"/>
              <a:t>osposobljavanje</a:t>
            </a:r>
            <a:r>
              <a:rPr lang="hr-HR" sz="1800" dirty="0" smtClean="0"/>
              <a:t> – stjecanje teorijskog i praktičnog znanja potrebnog za obavljanje poslova jednostavnije složenosti (težište na praktičnom savladavanju i usvajanju znanja i vještina radnih operacija)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u="sng" dirty="0" smtClean="0"/>
              <a:t>usavršavanje</a:t>
            </a:r>
            <a:r>
              <a:rPr lang="hr-HR" sz="1800" dirty="0" smtClean="0"/>
              <a:t> – programi namijenjeni stručnjacima sa najmanje završenom srednjom naobrazbom koji proširuju stručno znanje u skladu s potrebama tržišta rada i razvojem novih tehnologija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 smtClean="0"/>
              <a:t>programi </a:t>
            </a:r>
            <a:r>
              <a:rPr lang="hr-HR" sz="1800" dirty="0"/>
              <a:t>za obnavljanje i dopunjavanje prethodno stečenih znanja i za stjecanje novih znanja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 smtClean="0"/>
              <a:t>programi </a:t>
            </a:r>
            <a:r>
              <a:rPr lang="hr-HR" sz="1800" dirty="0"/>
              <a:t>višega stupnja naobrazbe (produženo srednje stručno obrazovanje) koji završavaju specijalističkim ispitom (ispitom za zanimanje poslovođe, majstora ili specijaliziranog djelatnika)</a:t>
            </a:r>
          </a:p>
        </p:txBody>
      </p:sp>
    </p:spTree>
    <p:extLst>
      <p:ext uri="{BB962C8B-B14F-4D97-AF65-F5344CB8AC3E}">
        <p14:creationId xmlns:p14="http://schemas.microsoft.com/office/powerpoint/2010/main" val="378646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>
                <a:solidFill>
                  <a:prstClr val="black"/>
                </a:solidFill>
              </a:rPr>
              <a:pPr/>
              <a:t>9</a:t>
            </a:fld>
            <a:endParaRPr lang="hr-HR" dirty="0">
              <a:solidFill>
                <a:prstClr val="black"/>
              </a:solidFill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prstClr val="black"/>
              </a:solidFill>
              <a:effectLst/>
            </a:endParaRPr>
          </a:p>
        </p:txBody>
      </p:sp>
      <p:sp>
        <p:nvSpPr>
          <p:cNvPr id="9" name="Rezervirano mjesto sadržaja 1"/>
          <p:cNvSpPr>
            <a:spLocks noGrp="1"/>
          </p:cNvSpPr>
          <p:nvPr>
            <p:ph idx="1"/>
          </p:nvPr>
        </p:nvSpPr>
        <p:spPr>
          <a:xfrm>
            <a:off x="251520" y="1124744"/>
            <a:ext cx="8578632" cy="5112568"/>
          </a:xfrm>
        </p:spPr>
        <p:txBody>
          <a:bodyPr>
            <a:normAutofit/>
          </a:bodyPr>
          <a:lstStyle/>
          <a:p>
            <a:pPr marL="630936" lvl="2" indent="0">
              <a:buNone/>
            </a:pPr>
            <a:endParaRPr lang="hr-HR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50 -70 % iznosa troškova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/>
              <a:t>upisnina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/>
              <a:t>prijevoz (za osobu s invaliditetom i za osobu koja joj je pratitelj) – u međugradskom ili međumjesnom prijevozu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 smtClean="0"/>
              <a:t>programi </a:t>
            </a:r>
            <a:r>
              <a:rPr lang="hr-HR" sz="1800" dirty="0"/>
              <a:t>obrazovanja u trajanju od najduže 6 mjeseci (iznimno do 12 mjeseci)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ne za programe obrazovanja koji su završeni ili su u tijeku u trenutku </a:t>
            </a:r>
            <a:r>
              <a:rPr lang="hr-HR" sz="1800" dirty="0" smtClean="0"/>
              <a:t>podnošenja zahtjeva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12 mjeseci od dana završetka </a:t>
            </a:r>
            <a:r>
              <a:rPr lang="hr-HR" sz="1800" dirty="0" smtClean="0"/>
              <a:t>obrazovanja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r>
              <a:rPr lang="hr-HR" sz="1800" b="1" dirty="0" smtClean="0"/>
              <a:t>Obvezni </a:t>
            </a:r>
            <a:r>
              <a:rPr lang="hr-HR" sz="1800" b="1" dirty="0"/>
              <a:t>sadržaj ugovora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nenamjenskog trošenja isplaćenog poticaja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800" dirty="0"/>
              <a:t>posljedice nepoštivanja odredbe obveze neotkazivanja ugovora o radu 12 mjeseci od dana završetka obrazovanja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hr-HR" sz="1900" dirty="0"/>
          </a:p>
        </p:txBody>
      </p:sp>
    </p:spTree>
    <p:extLst>
      <p:ext uri="{BB962C8B-B14F-4D97-AF65-F5344CB8AC3E}">
        <p14:creationId xmlns:p14="http://schemas.microsoft.com/office/powerpoint/2010/main" val="267833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14359</TotalTime>
  <Words>2756</Words>
  <Application>Microsoft Office PowerPoint</Application>
  <PresentationFormat>Prikaz na zaslonu (4:3)</PresentationFormat>
  <Paragraphs>239</Paragraphs>
  <Slides>22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Wingdings 2</vt:lpstr>
      <vt:lpstr>Gomilanje</vt:lpstr>
      <vt:lpstr>Poticaji/potpore pri zapošljavanju osoba s invaliditetom  dodijeljeni udrugama u 2019. godini </vt:lpstr>
      <vt:lpstr>      Zakonska osnova</vt:lpstr>
      <vt:lpstr>PowerPointova prezentacija</vt:lpstr>
      <vt:lpstr>  </vt:lpstr>
      <vt:lpstr>  </vt:lpstr>
      <vt:lpstr>Vrste poticaja</vt:lpstr>
      <vt:lpstr>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Statistički podaci za 2019. godinu</vt:lpstr>
      <vt:lpstr>PowerPointova prezentacija</vt:lpstr>
    </vt:vector>
  </TitlesOfParts>
  <Company>Fond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Alen Kolar</dc:creator>
  <cp:lastModifiedBy>Ana Marinovic</cp:lastModifiedBy>
  <cp:revision>481</cp:revision>
  <cp:lastPrinted>2020-02-25T12:30:20Z</cp:lastPrinted>
  <dcterms:created xsi:type="dcterms:W3CDTF">2014-04-04T10:11:08Z</dcterms:created>
  <dcterms:modified xsi:type="dcterms:W3CDTF">2020-02-25T12:36:19Z</dcterms:modified>
</cp:coreProperties>
</file>